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73" r:id="rId7"/>
    <p:sldId id="266" r:id="rId8"/>
    <p:sldId id="260" r:id="rId9"/>
    <p:sldId id="268" r:id="rId10"/>
    <p:sldId id="259" r:id="rId11"/>
    <p:sldId id="264" r:id="rId12"/>
    <p:sldId id="271" r:id="rId13"/>
    <p:sldId id="272" r:id="rId14"/>
    <p:sldId id="257" r:id="rId15"/>
    <p:sldId id="269" r:id="rId16"/>
    <p:sldId id="261" r:id="rId17"/>
    <p:sldId id="262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3333FF"/>
    <a:srgbClr val="1FE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BC447-E0FE-4E31-91D1-F14E219CA3A7}" v="101" dt="2023-10-04T12:35:59.465"/>
    <p1510:client id="{82E0DD12-094C-41E8-A7C3-4809247763EC}" v="1" dt="2023-12-05T00:19:01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85E8-B949-CD53-A04D-07ED4E1A7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13577-4FA3-816E-39A0-E5531B3A5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398FA-7085-F647-B84C-5AAB2EDE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A0A76-6A64-8A56-77C7-83157785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150F2-DAE2-98D5-C3AD-97F03100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9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85F7-E543-07FC-9E53-150F862A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2342A-878E-A075-A2A3-19DD0A575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B749A-6F10-2B47-413E-88BF071F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9241B-692B-46BA-4803-E002EBC8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F816C-59A8-E95D-3495-3A4DF96F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7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1E7AF-FC65-F93F-E5AD-14CB04638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09ECC-2AD2-32B5-79DC-40F15CF2D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ED8EB-5E13-1CC0-A51B-E209645BF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F3CB5-6D68-C66E-F6E4-0CA73A2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732A5-8163-A37F-F489-C8576AF0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2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1DCE-9E02-2438-32B7-36A0CEA3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CEEC-6C6F-148A-6DC3-04525BDD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3F95-0A79-DF49-ADA1-8CDFC22FD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E2272-E363-6D46-E4B5-B48FFC96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BA4CB-D978-F14C-45B1-734AAB40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7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64AA-AA76-66CE-5824-414E58FC6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0D893-47E0-D6DA-355B-EF2F4767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BA57A-587D-4D28-92D9-B49BDE30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CFE97-280D-C944-20F9-CEB78DED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7325-AB02-DFFB-E478-9B3739CF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4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3D8A-58C9-C946-F11C-F949D4FE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A2AB-9C77-52FB-2152-0A2BD10B5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AFFB7-629D-CA2B-F9F1-944D022AC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881D7-5A4F-6614-3E6E-F43F32B4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E1C32-CF74-1A55-96D4-81F849257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93314-5A36-1ADE-96D1-ECFB9974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482F-9473-127B-06EE-809C98C69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D7566-EA98-FB81-2C2B-D6B71FA13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6A3B0-CB1B-2168-CFE3-30F1487DB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E6A73-A0FA-50BD-D0E9-90F89B8A4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C0E51-4D43-CD67-C202-A1CF47B96E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D20AB3-EB8A-D9AB-8A25-6CB8249F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10BD8-D762-7A06-A071-72039C43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DF42E-FDF3-3C5D-9299-CF41A121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0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B41C-097A-EEE1-B713-B553A6D1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F492B-C95B-AA5F-C396-F5ABDD66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B783C-209B-003E-540F-68492789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0CACE-10F0-4611-344C-A2A16CE3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35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FC99D-1748-6132-A0D4-DFF901388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E16D8-8BC6-FA54-F518-5AA717C4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323AE-9C47-3A57-490B-A86299F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2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58A8-DEA7-0E16-D19A-BADC01B1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05EE4-41EF-EB64-87F7-B254A081F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4F109-EEBB-C406-2224-6A90A246D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3EDF4-1B10-7BF4-AA38-BAF3AB05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960C2-D1D9-F928-19F1-05B576D7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A0F23-2124-A5EB-AD01-1B6D62CA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5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B5E9-53DF-0EAD-0B5A-0180E18E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B3707-2B7D-0E87-56F0-4C9B6DDEF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80A44-84A0-1CE3-B00E-BBBCC2ECE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5DC48-E886-E889-D9BD-4373EA3B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78B7B-6F1D-C2F2-5EAB-3EB62394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857C9-EAA3-F338-370C-B6BDF29A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0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B96F48-8E28-73D4-FF26-4DCDF827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B1B74-7D19-69DD-B9EB-3358AA47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DB15A-69BC-73EE-1EBA-996350326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30E04-4E2E-492D-AD27-876DEC69634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0019-3E32-D19E-9FB1-889407C3C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09EAD-4F87-E2D0-85B7-BE51750DD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E3B77-AE68-4759-8DEA-D8AFAAA19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pVmsSNWlrn0?feature=oembed" TargetMode="External"/><Relationship Id="rId7" Type="http://schemas.openxmlformats.org/officeDocument/2006/relationships/image" Target="../media/image21.jpeg"/><Relationship Id="rId2" Type="http://schemas.openxmlformats.org/officeDocument/2006/relationships/video" Target="https://www.youtube.com/embed/y5TvWG9cF44?feature=oembed" TargetMode="External"/><Relationship Id="rId1" Type="http://schemas.openxmlformats.org/officeDocument/2006/relationships/video" Target="https://www.youtube.com/embed/AARZYeu7XUU?feature=oembed" TargetMode="Externa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rZgG-aKYzxM?feature=oembed" TargetMode="External"/><Relationship Id="rId7" Type="http://schemas.openxmlformats.org/officeDocument/2006/relationships/image" Target="../media/image24.jpeg"/><Relationship Id="rId2" Type="http://schemas.openxmlformats.org/officeDocument/2006/relationships/video" Target="https://www.youtube.com/embed/Z9Vw6MxOHP8?feature=oembed" TargetMode="External"/><Relationship Id="rId1" Type="http://schemas.openxmlformats.org/officeDocument/2006/relationships/video" Target="https://www.youtube.com/embed/4k4V0oAvOVE?start=66&amp;feature=oembed" TargetMode="Externa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xdd-eg_ou4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KMmAcaB50A?start=10&amp;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ildren playing football">
            <a:extLst>
              <a:ext uri="{FF2B5EF4-FFF2-40B4-BE49-F238E27FC236}">
                <a16:creationId xmlns:a16="http://schemas.microsoft.com/office/drawing/2014/main" id="{BF81223D-B3D2-73D4-5B7D-EE0BD8DC2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3" r="23298" b="462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A89EB-7961-9F99-78E2-20DE36DFA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AGILITY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EFD5E-3753-41B2-0442-640601297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PHYSICAL EDUCATION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25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C5FC24-D130-251E-3655-6BD127B4A778}"/>
              </a:ext>
            </a:extLst>
          </p:cNvPr>
          <p:cNvSpPr txBox="1"/>
          <p:nvPr/>
        </p:nvSpPr>
        <p:spPr>
          <a:xfrm>
            <a:off x="382479" y="2896033"/>
            <a:ext cx="5713521" cy="190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________________ OFTEN REQUIRES A COMBINATION OF PHYSICAL AND MENTAL SKILLS.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A) SPEED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AGILITY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01D395-297C-6930-D35E-0B8FB94625DC}"/>
              </a:ext>
            </a:extLst>
          </p:cNvPr>
          <p:cNvSpPr/>
          <p:nvPr/>
        </p:nvSpPr>
        <p:spPr>
          <a:xfrm rot="10800000">
            <a:off x="1625669" y="4326046"/>
            <a:ext cx="337351" cy="29296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Run with solid fill">
            <a:extLst>
              <a:ext uri="{FF2B5EF4-FFF2-40B4-BE49-F238E27FC236}">
                <a16:creationId xmlns:a16="http://schemas.microsoft.com/office/drawing/2014/main" id="{02B5C729-1FDE-9668-AD37-C8A2A36F2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1272" y="5347987"/>
            <a:ext cx="1510012" cy="1510012"/>
          </a:xfrm>
          <a:prstGeom prst="rect">
            <a:avLst/>
          </a:prstGeom>
        </p:spPr>
      </p:pic>
      <p:pic>
        <p:nvPicPr>
          <p:cNvPr id="12" name="Graphic 11" descr="Crawl with solid fill">
            <a:extLst>
              <a:ext uri="{FF2B5EF4-FFF2-40B4-BE49-F238E27FC236}">
                <a16:creationId xmlns:a16="http://schemas.microsoft.com/office/drawing/2014/main" id="{C5307C6E-A7F1-D3B2-3D70-8A543548B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339" y="5347988"/>
            <a:ext cx="1510012" cy="1510012"/>
          </a:xfrm>
          <a:prstGeom prst="rect">
            <a:avLst/>
          </a:prstGeom>
        </p:spPr>
      </p:pic>
      <p:pic>
        <p:nvPicPr>
          <p:cNvPr id="14" name="Graphic 13" descr="Walk with solid fill">
            <a:extLst>
              <a:ext uri="{FF2B5EF4-FFF2-40B4-BE49-F238E27FC236}">
                <a16:creationId xmlns:a16="http://schemas.microsoft.com/office/drawing/2014/main" id="{0666A33C-B3AA-3B7D-64BE-0EEC1083E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823" y="5347988"/>
            <a:ext cx="1510012" cy="151001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730E84F-688B-C34A-9C04-BD45C5ED161A}"/>
              </a:ext>
            </a:extLst>
          </p:cNvPr>
          <p:cNvSpPr/>
          <p:nvPr/>
        </p:nvSpPr>
        <p:spPr>
          <a:xfrm rot="10800000">
            <a:off x="7680893" y="3699554"/>
            <a:ext cx="337351" cy="29296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8881E-CC93-2AEF-780D-4572CD8CD82B}"/>
              </a:ext>
            </a:extLst>
          </p:cNvPr>
          <p:cNvSpPr txBox="1"/>
          <p:nvPr/>
        </p:nvSpPr>
        <p:spPr>
          <a:xfrm>
            <a:off x="6478479" y="2719002"/>
            <a:ext cx="5713521" cy="190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________________ FOCUSES ON HOW FAST YOU CAN MOVE IN A STRAIGHT LINE OVER A DISTANCE.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A) SPEED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AGILITY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3B71-0003-8998-56B8-5254228BB35A}"/>
              </a:ext>
            </a:extLst>
          </p:cNvPr>
          <p:cNvSpPr txBox="1"/>
          <p:nvPr/>
        </p:nvSpPr>
        <p:spPr>
          <a:xfrm>
            <a:off x="2965895" y="157220"/>
            <a:ext cx="668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Agency FB" panose="020B0503020202020204" pitchFamily="34" charset="0"/>
              </a:rPr>
              <a:t>COMPREHENSION CHECK</a:t>
            </a:r>
          </a:p>
        </p:txBody>
      </p:sp>
    </p:spTree>
    <p:extLst>
      <p:ext uri="{BB962C8B-B14F-4D97-AF65-F5344CB8AC3E}">
        <p14:creationId xmlns:p14="http://schemas.microsoft.com/office/powerpoint/2010/main" val="387045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A0A3F3-D95C-1972-A639-F64BD21BC624}"/>
              </a:ext>
            </a:extLst>
          </p:cNvPr>
          <p:cNvSpPr txBox="1"/>
          <p:nvPr/>
        </p:nvSpPr>
        <p:spPr>
          <a:xfrm>
            <a:off x="406400" y="1675079"/>
            <a:ext cx="110363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333FF"/>
                </a:solidFill>
                <a:effectLst/>
                <a:latin typeface="Söhne"/>
              </a:rPr>
              <a:t>Ladder Drills</a:t>
            </a:r>
            <a:r>
              <a:rPr lang="en-US" sz="2000" b="0" i="0" dirty="0">
                <a:solidFill>
                  <a:srgbClr val="3333FF"/>
                </a:solidFill>
                <a:effectLst/>
                <a:latin typeface="Söhne"/>
              </a:rPr>
              <a:t>: Set up an agility ladder on the ground and perform various footwork patterns through the rungs. This can include high knees, lateral shuffles, and quick step-throughs.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333FF"/>
                </a:solidFill>
                <a:effectLst/>
                <a:latin typeface="Söhne"/>
              </a:rPr>
              <a:t>Cone Drills</a:t>
            </a:r>
            <a:r>
              <a:rPr lang="en-US" sz="2000" b="0" i="0" dirty="0">
                <a:solidFill>
                  <a:srgbClr val="3333FF"/>
                </a:solidFill>
                <a:effectLst/>
                <a:latin typeface="Söhne"/>
              </a:rPr>
              <a:t>: Arrange cones in different patterns and practice weaving in and out of them as quickly as possible. You can create straight-line drills, T-drills, or zig-zag patterns.</a:t>
            </a:r>
          </a:p>
          <a:p>
            <a:pPr>
              <a:buFont typeface="+mj-lt"/>
              <a:buAutoNum type="arabicPeriod"/>
            </a:pPr>
            <a:r>
              <a:rPr lang="en-US" sz="2000" b="1" i="0" dirty="0">
                <a:solidFill>
                  <a:srgbClr val="3333FF"/>
                </a:solidFill>
                <a:effectLst/>
                <a:latin typeface="Söhne"/>
              </a:rPr>
              <a:t>Cone Hops</a:t>
            </a:r>
            <a:r>
              <a:rPr lang="en-US" sz="2000" b="0" i="0" dirty="0">
                <a:solidFill>
                  <a:srgbClr val="3333FF"/>
                </a:solidFill>
                <a:effectLst/>
                <a:latin typeface="Söhne"/>
              </a:rPr>
              <a:t>: Jump laterally over a cone or a line, landing softly and immediately jumping back to the other side.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333FF"/>
                </a:solidFill>
                <a:effectLst/>
                <a:latin typeface="Söhne"/>
              </a:rPr>
              <a:t>Dot Drills</a:t>
            </a:r>
            <a:r>
              <a:rPr lang="en-US" sz="2000" b="0" i="0" dirty="0">
                <a:solidFill>
                  <a:srgbClr val="3333FF"/>
                </a:solidFill>
                <a:effectLst/>
                <a:latin typeface="Söhne"/>
              </a:rPr>
              <a:t>: Draw or tape dots in a grid on the ground and hop or step quickly from one dot to another in various patterns.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333FF"/>
                </a:solidFill>
                <a:effectLst/>
                <a:latin typeface="Söhne"/>
              </a:rPr>
              <a:t>Box Jumps</a:t>
            </a:r>
            <a:r>
              <a:rPr lang="en-US" sz="2000" b="0" i="0" dirty="0">
                <a:solidFill>
                  <a:srgbClr val="3333FF"/>
                </a:solidFill>
                <a:effectLst/>
                <a:latin typeface="Söhne"/>
              </a:rPr>
              <a:t>: Use a plyo box or a sturdy platform and jump onto it from a standing position, then step down and repeat. This exercise improves explosiveness and lower-body agility.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333FF"/>
                </a:solidFill>
                <a:effectLst/>
                <a:latin typeface="Söhne"/>
              </a:rPr>
              <a:t>Agility Hurdles</a:t>
            </a:r>
            <a:r>
              <a:rPr lang="en-US" sz="2000" b="0" i="0" dirty="0">
                <a:solidFill>
                  <a:srgbClr val="3333FF"/>
                </a:solidFill>
                <a:effectLst/>
                <a:latin typeface="Söhne"/>
              </a:rPr>
              <a:t>: Place low hurdles in a line and practice hopping over them with quick, coordinated movements.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333FF"/>
                </a:solidFill>
                <a:effectLst/>
                <a:latin typeface="Söhne"/>
              </a:rPr>
              <a:t>Jump Rope</a:t>
            </a:r>
            <a:r>
              <a:rPr lang="en-US" sz="2000" b="0" i="0" dirty="0">
                <a:solidFill>
                  <a:srgbClr val="3333FF"/>
                </a:solidFill>
                <a:effectLst/>
                <a:latin typeface="Söhne"/>
              </a:rPr>
              <a:t>: Skipping rope helps improve coordination, footwork, and quickness, which are essential for agility.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D8FFC-2487-F718-3D5A-F4BDA10FFDF2}"/>
              </a:ext>
            </a:extLst>
          </p:cNvPr>
          <p:cNvSpPr txBox="1"/>
          <p:nvPr/>
        </p:nvSpPr>
        <p:spPr>
          <a:xfrm>
            <a:off x="1003300" y="447117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</a:rPr>
              <a:t>AGILITY EXERCISES</a:t>
            </a:r>
          </a:p>
        </p:txBody>
      </p:sp>
    </p:spTree>
    <p:extLst>
      <p:ext uri="{BB962C8B-B14F-4D97-AF65-F5344CB8AC3E}">
        <p14:creationId xmlns:p14="http://schemas.microsoft.com/office/powerpoint/2010/main" val="23159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B7E0-E514-1338-9FD9-406AB4E90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Bookman Old Style" panose="02050604050505020204" pitchFamily="18" charset="0"/>
              </a:rPr>
              <a:t>AGILITY VISUALS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7" descr="Head with Gears">
            <a:extLst>
              <a:ext uri="{FF2B5EF4-FFF2-40B4-BE49-F238E27FC236}">
                <a16:creationId xmlns:a16="http://schemas.microsoft.com/office/drawing/2014/main" id="{4450D039-4F5C-1444-E873-7C9A805EB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5447" y="2084546"/>
            <a:ext cx="4334255" cy="433425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E829B79-A40E-493E-49EC-6736C95704FB}"/>
              </a:ext>
            </a:extLst>
          </p:cNvPr>
          <p:cNvSpPr/>
          <p:nvPr/>
        </p:nvSpPr>
        <p:spPr>
          <a:xfrm>
            <a:off x="10096500" y="4705350"/>
            <a:ext cx="1733550" cy="1428750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Get Fit Fast: 7 Agility Ladder Drills for Total Body Transformation | LiveLeanTV">
            <a:hlinkClick r:id="" action="ppaction://media"/>
            <a:extLst>
              <a:ext uri="{FF2B5EF4-FFF2-40B4-BE49-F238E27FC236}">
                <a16:creationId xmlns:a16="http://schemas.microsoft.com/office/drawing/2014/main" id="{6601BBC0-9F1E-54E6-0E00-52C5884AB2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1524590"/>
            <a:ext cx="3023806" cy="5351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906AE-497C-F6D9-D265-1861487597CB}"/>
              </a:ext>
            </a:extLst>
          </p:cNvPr>
          <p:cNvSpPr txBox="1"/>
          <p:nvPr/>
        </p:nvSpPr>
        <p:spPr>
          <a:xfrm>
            <a:off x="4140200" y="728687"/>
            <a:ext cx="39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33FF"/>
                </a:solidFill>
              </a:rPr>
              <a:t>CONE DRILLS</a:t>
            </a:r>
          </a:p>
        </p:txBody>
      </p:sp>
      <p:pic>
        <p:nvPicPr>
          <p:cNvPr id="4" name="Online Media 3" title="True Agility Drills are made up of two components: Change of direction &amp; a reactionary cue.">
            <a:hlinkClick r:id="" action="ppaction://media"/>
            <a:extLst>
              <a:ext uri="{FF2B5EF4-FFF2-40B4-BE49-F238E27FC236}">
                <a16:creationId xmlns:a16="http://schemas.microsoft.com/office/drawing/2014/main" id="{977BEC34-F81C-5F76-23F9-2C1F9E94A21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3914352" y="1315819"/>
            <a:ext cx="3807248" cy="5560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C21E5-34B4-FB59-907D-3071FC9A97CE}"/>
              </a:ext>
            </a:extLst>
          </p:cNvPr>
          <p:cNvSpPr txBox="1"/>
          <p:nvPr/>
        </p:nvSpPr>
        <p:spPr>
          <a:xfrm>
            <a:off x="-596900" y="678448"/>
            <a:ext cx="39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33FF"/>
                </a:solidFill>
              </a:rPr>
              <a:t>LADDER DRILLS</a:t>
            </a:r>
          </a:p>
        </p:txBody>
      </p:sp>
      <p:pic>
        <p:nvPicPr>
          <p:cNvPr id="6" name="Online Media 5" title="Cone Hop with Change of Direction Sprint">
            <a:hlinkClick r:id="" action="ppaction://media"/>
            <a:extLst>
              <a:ext uri="{FF2B5EF4-FFF2-40B4-BE49-F238E27FC236}">
                <a16:creationId xmlns:a16="http://schemas.microsoft.com/office/drawing/2014/main" id="{F313F0D1-A3C7-0362-66D5-E194085CECD5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8483600" y="1297359"/>
            <a:ext cx="3708400" cy="5560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4940B-B33F-333D-755B-EBF6379F084E}"/>
              </a:ext>
            </a:extLst>
          </p:cNvPr>
          <p:cNvSpPr txBox="1"/>
          <p:nvPr/>
        </p:nvSpPr>
        <p:spPr>
          <a:xfrm>
            <a:off x="8483600" y="683796"/>
            <a:ext cx="39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33FF"/>
                </a:solidFill>
              </a:rPr>
              <a:t>CONE HOP</a:t>
            </a:r>
          </a:p>
        </p:txBody>
      </p:sp>
    </p:spTree>
    <p:extLst>
      <p:ext uri="{BB962C8B-B14F-4D97-AF65-F5344CB8AC3E}">
        <p14:creationId xmlns:p14="http://schemas.microsoft.com/office/powerpoint/2010/main" val="145584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6906AE-497C-F6D9-D265-1861487597CB}"/>
              </a:ext>
            </a:extLst>
          </p:cNvPr>
          <p:cNvSpPr txBox="1"/>
          <p:nvPr/>
        </p:nvSpPr>
        <p:spPr>
          <a:xfrm>
            <a:off x="4476750" y="678448"/>
            <a:ext cx="39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33FF"/>
                </a:solidFill>
              </a:rPr>
              <a:t>BOX JUMPS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C21E5-34B4-FB59-907D-3071FC9A97CE}"/>
              </a:ext>
            </a:extLst>
          </p:cNvPr>
          <p:cNvSpPr txBox="1"/>
          <p:nvPr/>
        </p:nvSpPr>
        <p:spPr>
          <a:xfrm>
            <a:off x="-133350" y="696117"/>
            <a:ext cx="39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33FF"/>
                </a:solidFill>
              </a:rPr>
              <a:t>DOT DRILLS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940B-B33F-333D-755B-EBF6379F084E}"/>
              </a:ext>
            </a:extLst>
          </p:cNvPr>
          <p:cNvSpPr txBox="1"/>
          <p:nvPr/>
        </p:nvSpPr>
        <p:spPr>
          <a:xfrm>
            <a:off x="8280400" y="772696"/>
            <a:ext cx="39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33FF"/>
                </a:solidFill>
              </a:rPr>
              <a:t>AGILITY HURDLES</a:t>
            </a:r>
          </a:p>
        </p:txBody>
      </p:sp>
      <p:pic>
        <p:nvPicPr>
          <p:cNvPr id="8" name="Online Media 7" title="Agility Dot Drill">
            <a:hlinkClick r:id="" action="ppaction://media"/>
            <a:extLst>
              <a:ext uri="{FF2B5EF4-FFF2-40B4-BE49-F238E27FC236}">
                <a16:creationId xmlns:a16="http://schemas.microsoft.com/office/drawing/2014/main" id="{2AE4111A-81ED-D557-3CB6-EC8ADBEE03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3350" y="1417431"/>
            <a:ext cx="3644900" cy="4744452"/>
          </a:xfrm>
          <a:prstGeom prst="rect">
            <a:avLst/>
          </a:prstGeom>
        </p:spPr>
      </p:pic>
      <p:pic>
        <p:nvPicPr>
          <p:cNvPr id="9" name="Online Media 8" title="How To Box Jump">
            <a:hlinkClick r:id="" action="ppaction://media"/>
            <a:extLst>
              <a:ext uri="{FF2B5EF4-FFF2-40B4-BE49-F238E27FC236}">
                <a16:creationId xmlns:a16="http://schemas.microsoft.com/office/drawing/2014/main" id="{5FB09A5E-5A22-1083-9F04-7A5C27F80F0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476750" y="1435100"/>
            <a:ext cx="3644900" cy="4709115"/>
          </a:xfrm>
          <a:prstGeom prst="rect">
            <a:avLst/>
          </a:prstGeom>
        </p:spPr>
      </p:pic>
      <p:pic>
        <p:nvPicPr>
          <p:cNvPr id="10" name="Online Media 9" title="3 Mini hurdle football training drills">
            <a:hlinkClick r:id="" action="ppaction://media"/>
            <a:extLst>
              <a:ext uri="{FF2B5EF4-FFF2-40B4-BE49-F238E27FC236}">
                <a16:creationId xmlns:a16="http://schemas.microsoft.com/office/drawing/2014/main" id="{4E1510E0-189B-7D3C-4855-8C866AA58B80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8547100" y="1435100"/>
            <a:ext cx="3302000" cy="48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1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kiing down a snowy hill&#10;&#10;Description automatically generated">
            <a:extLst>
              <a:ext uri="{FF2B5EF4-FFF2-40B4-BE49-F238E27FC236}">
                <a16:creationId xmlns:a16="http://schemas.microsoft.com/office/drawing/2014/main" id="{FF477669-8A61-0E18-4E29-D152B51B2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erial view of blue basketball court">
            <a:extLst>
              <a:ext uri="{FF2B5EF4-FFF2-40B4-BE49-F238E27FC236}">
                <a16:creationId xmlns:a16="http://schemas.microsoft.com/office/drawing/2014/main" id="{16C59ACC-F3B6-723B-C73E-775D175C7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0" r="25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D7F35-1B11-6561-7D84-FD7BB378687F}"/>
              </a:ext>
            </a:extLst>
          </p:cNvPr>
          <p:cNvSpPr txBox="1"/>
          <p:nvPr/>
        </p:nvSpPr>
        <p:spPr>
          <a:xfrm>
            <a:off x="327068" y="6473398"/>
            <a:ext cx="1566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AGILITY LADDER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29722-27AC-5311-7FDC-56E43960F5BD}"/>
              </a:ext>
            </a:extLst>
          </p:cNvPr>
          <p:cNvSpPr txBox="1"/>
          <p:nvPr/>
        </p:nvSpPr>
        <p:spPr>
          <a:xfrm rot="5400000">
            <a:off x="-121285" y="6019342"/>
            <a:ext cx="719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START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046538F-3ADB-C12F-E0CD-1BB8F73F4B28}"/>
              </a:ext>
            </a:extLst>
          </p:cNvPr>
          <p:cNvSpPr/>
          <p:nvPr/>
        </p:nvSpPr>
        <p:spPr>
          <a:xfrm>
            <a:off x="169619" y="6303506"/>
            <a:ext cx="157449" cy="1692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3BAAE-3288-F4D1-2F21-4637F203183B}"/>
              </a:ext>
            </a:extLst>
          </p:cNvPr>
          <p:cNvSpPr txBox="1"/>
          <p:nvPr/>
        </p:nvSpPr>
        <p:spPr>
          <a:xfrm rot="5400000">
            <a:off x="5054228" y="6047968"/>
            <a:ext cx="1231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ahnschrift" panose="020B0502040204020203" pitchFamily="34" charset="0"/>
                <a:cs typeface="Aparajita" panose="020B0502040204020203" pitchFamily="18" charset="0"/>
              </a:rPr>
              <a:t>←</a:t>
            </a: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SLIDE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3</a:t>
            </a:r>
          </a:p>
        </p:txBody>
      </p:sp>
      <p:pic>
        <p:nvPicPr>
          <p:cNvPr id="10" name="Graphic 9" descr="Traffic cone outline">
            <a:extLst>
              <a:ext uri="{FF2B5EF4-FFF2-40B4-BE49-F238E27FC236}">
                <a16:creationId xmlns:a16="http://schemas.microsoft.com/office/drawing/2014/main" id="{E1136CD9-B71F-98FA-375A-1873FE33B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1548" y="3164305"/>
            <a:ext cx="529389" cy="529389"/>
          </a:xfrm>
          <a:prstGeom prst="rect">
            <a:avLst/>
          </a:prstGeom>
        </p:spPr>
      </p:pic>
      <p:pic>
        <p:nvPicPr>
          <p:cNvPr id="11" name="Graphic 10" descr="Traffic cone outline">
            <a:extLst>
              <a:ext uri="{FF2B5EF4-FFF2-40B4-BE49-F238E27FC236}">
                <a16:creationId xmlns:a16="http://schemas.microsoft.com/office/drawing/2014/main" id="{B4370338-2962-2C42-1A18-8A1621176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9275" y="3164304"/>
            <a:ext cx="529389" cy="529389"/>
          </a:xfrm>
          <a:prstGeom prst="rect">
            <a:avLst/>
          </a:prstGeom>
        </p:spPr>
      </p:pic>
      <p:pic>
        <p:nvPicPr>
          <p:cNvPr id="12" name="Graphic 11" descr="Traffic cone outline">
            <a:extLst>
              <a:ext uri="{FF2B5EF4-FFF2-40B4-BE49-F238E27FC236}">
                <a16:creationId xmlns:a16="http://schemas.microsoft.com/office/drawing/2014/main" id="{CC501185-C1E2-33EB-6958-6CD09F9CD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6317" y="3160292"/>
            <a:ext cx="529389" cy="5293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C857FA-1E2D-9EB3-B623-B38D441CCC63}"/>
              </a:ext>
            </a:extLst>
          </p:cNvPr>
          <p:cNvSpPr txBox="1"/>
          <p:nvPr/>
        </p:nvSpPr>
        <p:spPr>
          <a:xfrm rot="5400000">
            <a:off x="5372226" y="1064363"/>
            <a:ext cx="1231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SLIDE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9</a:t>
            </a: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→</a:t>
            </a:r>
          </a:p>
        </p:txBody>
      </p:sp>
      <p:pic>
        <p:nvPicPr>
          <p:cNvPr id="14" name="Graphic 13" descr="Traffic cone outline">
            <a:extLst>
              <a:ext uri="{FF2B5EF4-FFF2-40B4-BE49-F238E27FC236}">
                <a16:creationId xmlns:a16="http://schemas.microsoft.com/office/drawing/2014/main" id="{8D548F6B-9A2D-4F58-C2CD-6B0DF4BC6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1694">
            <a:off x="7966961" y="403942"/>
            <a:ext cx="301869" cy="301869"/>
          </a:xfrm>
          <a:prstGeom prst="rect">
            <a:avLst/>
          </a:prstGeom>
        </p:spPr>
      </p:pic>
      <p:pic>
        <p:nvPicPr>
          <p:cNvPr id="15" name="Graphic 14" descr="Traffic cone outline">
            <a:extLst>
              <a:ext uri="{FF2B5EF4-FFF2-40B4-BE49-F238E27FC236}">
                <a16:creationId xmlns:a16="http://schemas.microsoft.com/office/drawing/2014/main" id="{74ADCA04-7F9E-8568-2779-7BD985759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1694">
            <a:off x="8287937" y="384797"/>
            <a:ext cx="301869" cy="301869"/>
          </a:xfrm>
          <a:prstGeom prst="rect">
            <a:avLst/>
          </a:prstGeom>
        </p:spPr>
      </p:pic>
      <p:pic>
        <p:nvPicPr>
          <p:cNvPr id="16" name="Graphic 15" descr="Traffic cone outline">
            <a:extLst>
              <a:ext uri="{FF2B5EF4-FFF2-40B4-BE49-F238E27FC236}">
                <a16:creationId xmlns:a16="http://schemas.microsoft.com/office/drawing/2014/main" id="{276DC47E-9EE6-F02F-C7DB-1B07FD172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1694">
            <a:off x="7664355" y="403941"/>
            <a:ext cx="301869" cy="301869"/>
          </a:xfrm>
          <a:prstGeom prst="rect">
            <a:avLst/>
          </a:prstGeom>
        </p:spPr>
      </p:pic>
      <p:pic>
        <p:nvPicPr>
          <p:cNvPr id="17" name="Graphic 16" descr="Traffic cone outline">
            <a:extLst>
              <a:ext uri="{FF2B5EF4-FFF2-40B4-BE49-F238E27FC236}">
                <a16:creationId xmlns:a16="http://schemas.microsoft.com/office/drawing/2014/main" id="{6FC052C1-8E52-17BB-96A2-6C255C38A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1694">
            <a:off x="7348958" y="403939"/>
            <a:ext cx="301869" cy="301869"/>
          </a:xfrm>
          <a:prstGeom prst="rect">
            <a:avLst/>
          </a:prstGeom>
        </p:spPr>
      </p:pic>
      <p:pic>
        <p:nvPicPr>
          <p:cNvPr id="18" name="Graphic 17" descr="Traffic cone outline">
            <a:extLst>
              <a:ext uri="{FF2B5EF4-FFF2-40B4-BE49-F238E27FC236}">
                <a16:creationId xmlns:a16="http://schemas.microsoft.com/office/drawing/2014/main" id="{744404FE-FB74-AE9A-3405-0F3837AC5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1694">
            <a:off x="7022288" y="384795"/>
            <a:ext cx="301869" cy="301869"/>
          </a:xfrm>
          <a:prstGeom prst="rect">
            <a:avLst/>
          </a:prstGeom>
        </p:spPr>
      </p:pic>
      <p:pic>
        <p:nvPicPr>
          <p:cNvPr id="19" name="Graphic 18" descr="Traffic cone outline">
            <a:extLst>
              <a:ext uri="{FF2B5EF4-FFF2-40B4-BE49-F238E27FC236}">
                <a16:creationId xmlns:a16="http://schemas.microsoft.com/office/drawing/2014/main" id="{41B6D9F6-3D99-CCEB-0019-3D2A7038F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1694">
            <a:off x="8591048" y="403939"/>
            <a:ext cx="301869" cy="301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8B9B8C-48E0-4FE3-5B54-26F4036B99CE}"/>
              </a:ext>
            </a:extLst>
          </p:cNvPr>
          <p:cNvSpPr txBox="1"/>
          <p:nvPr/>
        </p:nvSpPr>
        <p:spPr>
          <a:xfrm>
            <a:off x="7455405" y="119787"/>
            <a:ext cx="1231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WEAVE THRU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8</a:t>
            </a: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↓</a:t>
            </a:r>
          </a:p>
        </p:txBody>
      </p:sp>
      <p:pic>
        <p:nvPicPr>
          <p:cNvPr id="23" name="Graphic 22" descr="Hurdle outline">
            <a:extLst>
              <a:ext uri="{FF2B5EF4-FFF2-40B4-BE49-F238E27FC236}">
                <a16:creationId xmlns:a16="http://schemas.microsoft.com/office/drawing/2014/main" id="{784441E8-06DE-90BA-6552-25EA596F1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91432" flipH="1">
            <a:off x="10173255" y="252750"/>
            <a:ext cx="380774" cy="380774"/>
          </a:xfrm>
          <a:prstGeom prst="rect">
            <a:avLst/>
          </a:prstGeom>
        </p:spPr>
      </p:pic>
      <p:pic>
        <p:nvPicPr>
          <p:cNvPr id="24" name="Graphic 23" descr="Hurdle outline">
            <a:extLst>
              <a:ext uri="{FF2B5EF4-FFF2-40B4-BE49-F238E27FC236}">
                <a16:creationId xmlns:a16="http://schemas.microsoft.com/office/drawing/2014/main" id="{390570E3-4297-C17C-48E1-D3BF87782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91432" flipH="1">
            <a:off x="10541556" y="252751"/>
            <a:ext cx="380774" cy="380774"/>
          </a:xfrm>
          <a:prstGeom prst="rect">
            <a:avLst/>
          </a:prstGeom>
        </p:spPr>
      </p:pic>
      <p:pic>
        <p:nvPicPr>
          <p:cNvPr id="25" name="Graphic 24" descr="Hurdle outline">
            <a:extLst>
              <a:ext uri="{FF2B5EF4-FFF2-40B4-BE49-F238E27FC236}">
                <a16:creationId xmlns:a16="http://schemas.microsoft.com/office/drawing/2014/main" id="{37F07181-89D9-2EF1-7D77-7D6ACAF00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91432" flipH="1">
            <a:off x="9895540" y="246707"/>
            <a:ext cx="380774" cy="380774"/>
          </a:xfrm>
          <a:prstGeom prst="rect">
            <a:avLst/>
          </a:prstGeom>
        </p:spPr>
      </p:pic>
      <p:pic>
        <p:nvPicPr>
          <p:cNvPr id="26" name="Graphic 25" descr="Hurdle outline">
            <a:extLst>
              <a:ext uri="{FF2B5EF4-FFF2-40B4-BE49-F238E27FC236}">
                <a16:creationId xmlns:a16="http://schemas.microsoft.com/office/drawing/2014/main" id="{3AE1C664-BE84-EC05-A05B-B34E351C7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791432" flipH="1">
            <a:off x="9592428" y="264728"/>
            <a:ext cx="380774" cy="3807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7E9251-D056-94BE-69B8-CC72E4776DDC}"/>
              </a:ext>
            </a:extLst>
          </p:cNvPr>
          <p:cNvSpPr txBox="1"/>
          <p:nvPr/>
        </p:nvSpPr>
        <p:spPr>
          <a:xfrm>
            <a:off x="9553302" y="51060"/>
            <a:ext cx="167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AGILITY HURDLES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7</a:t>
            </a: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↓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FC3E86-D010-06B9-0FEA-47F52D29AE71}"/>
              </a:ext>
            </a:extLst>
          </p:cNvPr>
          <p:cNvSpPr/>
          <p:nvPr/>
        </p:nvSpPr>
        <p:spPr>
          <a:xfrm>
            <a:off x="465206" y="6176210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Hurdle outline">
            <a:extLst>
              <a:ext uri="{FF2B5EF4-FFF2-40B4-BE49-F238E27FC236}">
                <a16:creationId xmlns:a16="http://schemas.microsoft.com/office/drawing/2014/main" id="{DD569467-E064-C964-0F24-D01966F54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66394" flipH="1">
            <a:off x="11163712" y="4861737"/>
            <a:ext cx="652641" cy="652641"/>
          </a:xfrm>
          <a:prstGeom prst="rect">
            <a:avLst/>
          </a:prstGeom>
        </p:spPr>
      </p:pic>
      <p:pic>
        <p:nvPicPr>
          <p:cNvPr id="31" name="Graphic 30" descr="Hurdle outline">
            <a:extLst>
              <a:ext uri="{FF2B5EF4-FFF2-40B4-BE49-F238E27FC236}">
                <a16:creationId xmlns:a16="http://schemas.microsoft.com/office/drawing/2014/main" id="{C376629E-0F32-A445-57B1-950B60F72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66394" flipH="1">
            <a:off x="11160841" y="4026331"/>
            <a:ext cx="652641" cy="652641"/>
          </a:xfrm>
          <a:prstGeom prst="rect">
            <a:avLst/>
          </a:prstGeom>
        </p:spPr>
      </p:pic>
      <p:pic>
        <p:nvPicPr>
          <p:cNvPr id="32" name="Graphic 31" descr="Hurdle outline">
            <a:extLst>
              <a:ext uri="{FF2B5EF4-FFF2-40B4-BE49-F238E27FC236}">
                <a16:creationId xmlns:a16="http://schemas.microsoft.com/office/drawing/2014/main" id="{727525C2-A113-BD91-63D4-727B03CCE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66394" flipH="1">
            <a:off x="11068749" y="2646034"/>
            <a:ext cx="574319" cy="574319"/>
          </a:xfrm>
          <a:prstGeom prst="rect">
            <a:avLst/>
          </a:prstGeom>
        </p:spPr>
      </p:pic>
      <p:pic>
        <p:nvPicPr>
          <p:cNvPr id="33" name="Graphic 32" descr="Hurdle outline">
            <a:extLst>
              <a:ext uri="{FF2B5EF4-FFF2-40B4-BE49-F238E27FC236}">
                <a16:creationId xmlns:a16="http://schemas.microsoft.com/office/drawing/2014/main" id="{2023764A-BEDA-081E-F13D-063DFAE0A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66394" flipH="1">
            <a:off x="11071664" y="1742443"/>
            <a:ext cx="652641" cy="6526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B1F1206-9848-99CE-0949-08BBE20D4081}"/>
              </a:ext>
            </a:extLst>
          </p:cNvPr>
          <p:cNvSpPr txBox="1"/>
          <p:nvPr/>
        </p:nvSpPr>
        <p:spPr>
          <a:xfrm rot="5400000">
            <a:off x="11047308" y="2048484"/>
            <a:ext cx="167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AGILITY HURDLES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6</a:t>
            </a: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↓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782F5C-BD2A-4532-6530-F1A59E821F47}"/>
              </a:ext>
            </a:extLst>
          </p:cNvPr>
          <p:cNvSpPr txBox="1"/>
          <p:nvPr/>
        </p:nvSpPr>
        <p:spPr>
          <a:xfrm rot="5400000">
            <a:off x="11121572" y="4594076"/>
            <a:ext cx="167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AGILITY HURDLES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6</a:t>
            </a: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↓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828D8B-2377-BC05-36F5-4B1B8B1109BC}"/>
              </a:ext>
            </a:extLst>
          </p:cNvPr>
          <p:cNvSpPr/>
          <p:nvPr/>
        </p:nvSpPr>
        <p:spPr>
          <a:xfrm>
            <a:off x="667640" y="6176210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B4668A-0B40-43F0-C3A8-A931CA4B4492}"/>
              </a:ext>
            </a:extLst>
          </p:cNvPr>
          <p:cNvSpPr/>
          <p:nvPr/>
        </p:nvSpPr>
        <p:spPr>
          <a:xfrm>
            <a:off x="870074" y="6176210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0E87A2-327C-DF5D-84B1-7AFFAF9E5077}"/>
              </a:ext>
            </a:extLst>
          </p:cNvPr>
          <p:cNvSpPr/>
          <p:nvPr/>
        </p:nvSpPr>
        <p:spPr>
          <a:xfrm>
            <a:off x="1072508" y="6176210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FDC326-636D-6CB1-1084-9A1008A53A01}"/>
              </a:ext>
            </a:extLst>
          </p:cNvPr>
          <p:cNvSpPr/>
          <p:nvPr/>
        </p:nvSpPr>
        <p:spPr>
          <a:xfrm>
            <a:off x="1274942" y="6176210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643D92-995A-5218-6CF1-E27D198DD597}"/>
              </a:ext>
            </a:extLst>
          </p:cNvPr>
          <p:cNvSpPr/>
          <p:nvPr/>
        </p:nvSpPr>
        <p:spPr>
          <a:xfrm>
            <a:off x="1477698" y="6176210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CAC5E0-13AC-1A1B-7E80-06382081CFFF}"/>
              </a:ext>
            </a:extLst>
          </p:cNvPr>
          <p:cNvSpPr/>
          <p:nvPr/>
        </p:nvSpPr>
        <p:spPr>
          <a:xfrm>
            <a:off x="1679810" y="6176210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9E8181-E214-1CE7-CF91-E9087E942620}"/>
              </a:ext>
            </a:extLst>
          </p:cNvPr>
          <p:cNvSpPr/>
          <p:nvPr/>
        </p:nvSpPr>
        <p:spPr>
          <a:xfrm>
            <a:off x="1882244" y="6176210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AE369C-863D-1234-B952-34DEF7448EB3}"/>
              </a:ext>
            </a:extLst>
          </p:cNvPr>
          <p:cNvSpPr/>
          <p:nvPr/>
        </p:nvSpPr>
        <p:spPr>
          <a:xfrm>
            <a:off x="2084678" y="6176210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B11115-BAB8-54BE-FEB7-D5C611D30601}"/>
              </a:ext>
            </a:extLst>
          </p:cNvPr>
          <p:cNvSpPr/>
          <p:nvPr/>
        </p:nvSpPr>
        <p:spPr>
          <a:xfrm>
            <a:off x="2289857" y="6176209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39730A-5C41-8FFA-6D13-84FE491F868C}"/>
              </a:ext>
            </a:extLst>
          </p:cNvPr>
          <p:cNvSpPr/>
          <p:nvPr/>
        </p:nvSpPr>
        <p:spPr>
          <a:xfrm>
            <a:off x="2492110" y="6176209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0D16B31-39F8-66D3-BB77-9F592453566D}"/>
              </a:ext>
            </a:extLst>
          </p:cNvPr>
          <p:cNvSpPr/>
          <p:nvPr/>
        </p:nvSpPr>
        <p:spPr>
          <a:xfrm>
            <a:off x="2693443" y="6176209"/>
            <a:ext cx="202434" cy="2119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 descr="Traffic cone outline">
            <a:extLst>
              <a:ext uri="{FF2B5EF4-FFF2-40B4-BE49-F238E27FC236}">
                <a16:creationId xmlns:a16="http://schemas.microsoft.com/office/drawing/2014/main" id="{3696A294-8A64-06B0-E21F-54185A67B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048" y="351714"/>
            <a:ext cx="314893" cy="3148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DB24559-FF41-67C7-EBF2-86D016BF5493}"/>
              </a:ext>
            </a:extLst>
          </p:cNvPr>
          <p:cNvSpPr txBox="1"/>
          <p:nvPr/>
        </p:nvSpPr>
        <p:spPr>
          <a:xfrm>
            <a:off x="3839334" y="6339918"/>
            <a:ext cx="129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SPRINT</a:t>
            </a:r>
            <a:r>
              <a:rPr lang="en-US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2</a:t>
            </a:r>
            <a:r>
              <a:rPr lang="en-US" dirty="0">
                <a:latin typeface="Bahnschrift" panose="020B0502040204020203" pitchFamily="34" charset="0"/>
                <a:cs typeface="Aparajita" panose="020B0502040204020203" pitchFamily="18" charset="0"/>
              </a:rPr>
              <a:t>→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816A24-1B48-FF2E-D8B3-B451C4EC1D13}"/>
              </a:ext>
            </a:extLst>
          </p:cNvPr>
          <p:cNvSpPr txBox="1"/>
          <p:nvPr/>
        </p:nvSpPr>
        <p:spPr>
          <a:xfrm>
            <a:off x="5666906" y="3551181"/>
            <a:ext cx="129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SPRINT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4</a:t>
            </a:r>
            <a:r>
              <a:rPr lang="en-US" sz="1200" dirty="0">
                <a:solidFill>
                  <a:sysClr val="windowText" lastClr="000000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→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17C6C5-83B1-607C-6ACF-D445D496AA77}"/>
              </a:ext>
            </a:extLst>
          </p:cNvPr>
          <p:cNvSpPr txBox="1"/>
          <p:nvPr/>
        </p:nvSpPr>
        <p:spPr>
          <a:xfrm rot="2928382">
            <a:off x="8675608" y="3976041"/>
            <a:ext cx="129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SPRINT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5</a:t>
            </a:r>
            <a:r>
              <a:rPr lang="en-US" sz="1200" dirty="0">
                <a:latin typeface="Bahnschrift" panose="020B0502040204020203" pitchFamily="34" charset="0"/>
                <a:cs typeface="Aparajita" panose="020B0502040204020203" pitchFamily="18" charset="0"/>
              </a:rPr>
              <a:t>→</a:t>
            </a:r>
          </a:p>
        </p:txBody>
      </p:sp>
      <p:pic>
        <p:nvPicPr>
          <p:cNvPr id="51" name="Graphic 50" descr="Traffic cone outline">
            <a:extLst>
              <a:ext uri="{FF2B5EF4-FFF2-40B4-BE49-F238E27FC236}">
                <a16:creationId xmlns:a16="http://schemas.microsoft.com/office/drawing/2014/main" id="{E9C395C1-6556-3F22-D4AB-DFABA4F28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4479" y="6166719"/>
            <a:ext cx="314893" cy="314893"/>
          </a:xfrm>
          <a:prstGeom prst="rect">
            <a:avLst/>
          </a:prstGeom>
        </p:spPr>
      </p:pic>
      <p:pic>
        <p:nvPicPr>
          <p:cNvPr id="52" name="Graphic 51" descr="Traffic cone outline">
            <a:extLst>
              <a:ext uri="{FF2B5EF4-FFF2-40B4-BE49-F238E27FC236}">
                <a16:creationId xmlns:a16="http://schemas.microsoft.com/office/drawing/2014/main" id="{5FCE0FBB-C3A3-F603-5C50-DB9BBFB26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0744" y="339886"/>
            <a:ext cx="314893" cy="31489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6EE9EB9-39AF-1648-F2C4-7A5E79AA3B1A}"/>
              </a:ext>
            </a:extLst>
          </p:cNvPr>
          <p:cNvSpPr txBox="1"/>
          <p:nvPr/>
        </p:nvSpPr>
        <p:spPr>
          <a:xfrm flipV="1">
            <a:off x="4630878" y="3052588"/>
            <a:ext cx="129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SPRINT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10</a:t>
            </a:r>
            <a:r>
              <a:rPr lang="en-US" sz="1200" dirty="0">
                <a:latin typeface="Bahnschrift" panose="020B0502040204020203" pitchFamily="34" charset="0"/>
                <a:cs typeface="Aparajita" panose="020B0502040204020203" pitchFamily="18" charset="0"/>
              </a:rPr>
              <a:t>→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64E3C0-7C8A-0CC2-5067-9EF072C68D41}"/>
              </a:ext>
            </a:extLst>
          </p:cNvPr>
          <p:cNvSpPr txBox="1"/>
          <p:nvPr/>
        </p:nvSpPr>
        <p:spPr>
          <a:xfrm rot="13979691">
            <a:off x="1543071" y="2450874"/>
            <a:ext cx="129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SPRINT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111</a:t>
            </a:r>
            <a:r>
              <a:rPr lang="en-US" sz="1200" b="1" dirty="0">
                <a:latin typeface="Bahnschrift" panose="020B0502040204020203" pitchFamily="34" charset="0"/>
                <a:cs typeface="Aparajita" panose="020B0502040204020203" pitchFamily="18" charset="0"/>
              </a:rPr>
              <a:t>→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69DCE3-AE70-75F2-C4B9-366DADCE8C30}"/>
              </a:ext>
            </a:extLst>
          </p:cNvPr>
          <p:cNvSpPr txBox="1"/>
          <p:nvPr/>
        </p:nvSpPr>
        <p:spPr>
          <a:xfrm rot="5400000">
            <a:off x="-408500" y="1859503"/>
            <a:ext cx="129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SPRINT</a:t>
            </a:r>
            <a:r>
              <a:rPr lang="en-US" sz="1200" baseline="300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12</a:t>
            </a:r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→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915301-8ED3-6628-833A-BA0532C62A3C}"/>
              </a:ext>
            </a:extLst>
          </p:cNvPr>
          <p:cNvSpPr txBox="1"/>
          <p:nvPr/>
        </p:nvSpPr>
        <p:spPr>
          <a:xfrm rot="5400000">
            <a:off x="-274442" y="4762416"/>
            <a:ext cx="956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Bahnschrift" panose="020B0502040204020203" pitchFamily="34" charset="0"/>
                <a:cs typeface="Aparajita" panose="020B0502040204020203" pitchFamily="18" charset="0"/>
              </a:rPr>
              <a:t>FINISH→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A354B2-30C7-C651-2B61-A0611F81A064}"/>
              </a:ext>
            </a:extLst>
          </p:cNvPr>
          <p:cNvSpPr txBox="1"/>
          <p:nvPr/>
        </p:nvSpPr>
        <p:spPr>
          <a:xfrm>
            <a:off x="1951888" y="6340"/>
            <a:ext cx="3255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</a:rPr>
              <a:t>AGILITY OBSTACLE COURSE</a:t>
            </a:r>
          </a:p>
        </p:txBody>
      </p:sp>
    </p:spTree>
    <p:extLst>
      <p:ext uri="{BB962C8B-B14F-4D97-AF65-F5344CB8AC3E}">
        <p14:creationId xmlns:p14="http://schemas.microsoft.com/office/powerpoint/2010/main" val="298592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C438C-03C2-5B2F-0EEC-B844142D9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AGILITY: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CF9DB-D266-D3BF-992F-1E594BA46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DEFINITION: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B63E54-9041-6CA1-D610-BFFE578B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83" y="2633472"/>
            <a:ext cx="9758785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EEC4C-6F0F-6100-ECDC-D1EEACB164AD}"/>
              </a:ext>
            </a:extLst>
          </p:cNvPr>
          <p:cNvSpPr txBox="1"/>
          <p:nvPr/>
        </p:nvSpPr>
        <p:spPr>
          <a:xfrm>
            <a:off x="10877550" y="939800"/>
            <a:ext cx="11303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L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L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N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V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N</a:t>
            </a:r>
          </a:p>
        </p:txBody>
      </p:sp>
      <p:pic>
        <p:nvPicPr>
          <p:cNvPr id="9" name="Online Media 8" title="Allen Iverson All Star Game Highlights">
            <a:hlinkClick r:id="" action="ppaction://media"/>
            <a:extLst>
              <a:ext uri="{FF2B5EF4-FFF2-40B4-BE49-F238E27FC236}">
                <a16:creationId xmlns:a16="http://schemas.microsoft.com/office/drawing/2014/main" id="{4BEC98D4-EC57-FA03-6709-92C0795703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46350" y="0"/>
            <a:ext cx="802005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1BDE16-3F5D-9350-71C0-2BD0EE4D79B6}"/>
              </a:ext>
            </a:extLst>
          </p:cNvPr>
          <p:cNvSpPr txBox="1"/>
          <p:nvPr/>
        </p:nvSpPr>
        <p:spPr>
          <a:xfrm>
            <a:off x="695325" y="1164134"/>
            <a:ext cx="11303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L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L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N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V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85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B22C-A477-2709-6C9D-8FFC7A1F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 OF AGILITY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524CA-9998-C916-D3E5-F8D8C9EE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1939925"/>
            <a:ext cx="4191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i="0" u="sng" dirty="0">
                <a:solidFill>
                  <a:srgbClr val="3333FF"/>
                </a:solidFill>
                <a:effectLst/>
              </a:rPr>
              <a:t>SPEED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FF"/>
                </a:solidFill>
              </a:rPr>
              <a:t>H</a:t>
            </a:r>
            <a:r>
              <a:rPr lang="en-US" sz="2400" b="0" i="0" dirty="0">
                <a:solidFill>
                  <a:srgbClr val="3333FF"/>
                </a:solidFill>
                <a:effectLst/>
              </a:rPr>
              <a:t>ow fast something moves or the rate at which it covers a certain distance in each amount of time. It's a measure of how quick or slow an object or person is traveling.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626EC6-FFFD-C397-B282-6134304EE415}"/>
              </a:ext>
            </a:extLst>
          </p:cNvPr>
          <p:cNvSpPr txBox="1">
            <a:spLocks/>
          </p:cNvSpPr>
          <p:nvPr/>
        </p:nvSpPr>
        <p:spPr>
          <a:xfrm>
            <a:off x="4229100" y="1939925"/>
            <a:ext cx="3937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solidFill>
                  <a:srgbClr val="00B050"/>
                </a:solidFill>
              </a:rPr>
              <a:t>BALANCE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</a:rPr>
              <a:t>The ability to stay steady and not fall while you're standing, sitting, or moving. It's like keeping yourself upright and not tipping over.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F40661-6213-9D27-B329-07F7ACBF8797}"/>
              </a:ext>
            </a:extLst>
          </p:cNvPr>
          <p:cNvSpPr txBox="1">
            <a:spLocks/>
          </p:cNvSpPr>
          <p:nvPr/>
        </p:nvSpPr>
        <p:spPr>
          <a:xfrm>
            <a:off x="8166100" y="1939925"/>
            <a:ext cx="3784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solidFill>
                  <a:srgbClr val="FF0000"/>
                </a:solidFill>
              </a:rPr>
              <a:t>COORDINATION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When your body parts work together smoothly and in harmony to perform tasks or movements. It's like all the pieces of a puzzle fitting together perfectly to achieve a specific action or goal.</a:t>
            </a:r>
          </a:p>
        </p:txBody>
      </p:sp>
      <p:pic>
        <p:nvPicPr>
          <p:cNvPr id="11" name="Graphic 10" descr="Yoga with solid fill">
            <a:extLst>
              <a:ext uri="{FF2B5EF4-FFF2-40B4-BE49-F238E27FC236}">
                <a16:creationId xmlns:a16="http://schemas.microsoft.com/office/drawing/2014/main" id="{742FFFCD-3CB2-53A7-16F1-93F05EC51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6518" y="4963318"/>
            <a:ext cx="1706563" cy="1706563"/>
          </a:xfrm>
          <a:prstGeom prst="rect">
            <a:avLst/>
          </a:prstGeom>
        </p:spPr>
      </p:pic>
      <p:pic>
        <p:nvPicPr>
          <p:cNvPr id="13" name="Graphic 12" descr="Gauge with solid fill">
            <a:extLst>
              <a:ext uri="{FF2B5EF4-FFF2-40B4-BE49-F238E27FC236}">
                <a16:creationId xmlns:a16="http://schemas.microsoft.com/office/drawing/2014/main" id="{CD48E5E0-3B6F-E64D-13BB-8CB844C2C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" y="5054600"/>
            <a:ext cx="1485900" cy="1485900"/>
          </a:xfrm>
          <a:prstGeom prst="rect">
            <a:avLst/>
          </a:prstGeom>
        </p:spPr>
      </p:pic>
      <p:pic>
        <p:nvPicPr>
          <p:cNvPr id="15" name="Graphic 14" descr="Surf with solid fill">
            <a:extLst>
              <a:ext uri="{FF2B5EF4-FFF2-40B4-BE49-F238E27FC236}">
                <a16:creationId xmlns:a16="http://schemas.microsoft.com/office/drawing/2014/main" id="{D251DC1C-CC4E-A0B5-D684-F462D89FF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119" y="50927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C5FC24-D130-251E-3655-6BD127B4A778}"/>
              </a:ext>
            </a:extLst>
          </p:cNvPr>
          <p:cNvSpPr txBox="1"/>
          <p:nvPr/>
        </p:nvSpPr>
        <p:spPr>
          <a:xfrm>
            <a:off x="297119" y="996026"/>
            <a:ext cx="6094520" cy="4351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THE ABILITY TO CHANGE DIRECTION QUICKLY, MAINTAIN BALANCE, AND COORDINATE YOUR MOVEMENTS EFFECTIVELY.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A) CORE STRENGTH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AGILITY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C) CARDIOVASCULAR ENDURANCE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D) CIRCUIT TRAINING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E) SPRINTING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01D395-297C-6930-D35E-0B8FB94625DC}"/>
              </a:ext>
            </a:extLst>
          </p:cNvPr>
          <p:cNvSpPr/>
          <p:nvPr/>
        </p:nvSpPr>
        <p:spPr>
          <a:xfrm rot="10800000">
            <a:off x="1625669" y="3409950"/>
            <a:ext cx="337351" cy="29296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Run with solid fill">
            <a:extLst>
              <a:ext uri="{FF2B5EF4-FFF2-40B4-BE49-F238E27FC236}">
                <a16:creationId xmlns:a16="http://schemas.microsoft.com/office/drawing/2014/main" id="{02B5C729-1FDE-9668-AD37-C8A2A36F2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1272" y="5347987"/>
            <a:ext cx="1510012" cy="1510012"/>
          </a:xfrm>
          <a:prstGeom prst="rect">
            <a:avLst/>
          </a:prstGeom>
        </p:spPr>
      </p:pic>
      <p:pic>
        <p:nvPicPr>
          <p:cNvPr id="12" name="Graphic 11" descr="Crawl with solid fill">
            <a:extLst>
              <a:ext uri="{FF2B5EF4-FFF2-40B4-BE49-F238E27FC236}">
                <a16:creationId xmlns:a16="http://schemas.microsoft.com/office/drawing/2014/main" id="{C5307C6E-A7F1-D3B2-3D70-8A543548B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339" y="5347988"/>
            <a:ext cx="1510012" cy="1510012"/>
          </a:xfrm>
          <a:prstGeom prst="rect">
            <a:avLst/>
          </a:prstGeom>
        </p:spPr>
      </p:pic>
      <p:pic>
        <p:nvPicPr>
          <p:cNvPr id="14" name="Graphic 13" descr="Walk with solid fill">
            <a:extLst>
              <a:ext uri="{FF2B5EF4-FFF2-40B4-BE49-F238E27FC236}">
                <a16:creationId xmlns:a16="http://schemas.microsoft.com/office/drawing/2014/main" id="{0666A33C-B3AA-3B7D-64BE-0EEC1083E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823" y="5347988"/>
            <a:ext cx="1510012" cy="1510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9B1F30-F3C3-6245-488F-E2B1D989B321}"/>
              </a:ext>
            </a:extLst>
          </p:cNvPr>
          <p:cNvSpPr txBox="1"/>
          <p:nvPr/>
        </p:nvSpPr>
        <p:spPr>
          <a:xfrm>
            <a:off x="6181361" y="996026"/>
            <a:ext cx="6010639" cy="383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THE ABILITY TO STAY STEADY AND NOT FALL WHILE YOU'RE STANDING, SITTING, OR MOVING. IT'S LIKE KEEPING YOURSELF UPRIGHT AND NOT TIPPING OVER.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A) COORDINATION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B) AGILITY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C) SPEED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D) BALANCE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730E84F-688B-C34A-9C04-BD45C5ED161A}"/>
              </a:ext>
            </a:extLst>
          </p:cNvPr>
          <p:cNvSpPr/>
          <p:nvPr/>
        </p:nvSpPr>
        <p:spPr>
          <a:xfrm rot="10800000">
            <a:off x="7738043" y="4387418"/>
            <a:ext cx="337351" cy="29296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CB02C-844B-70B1-D322-290EB56BD620}"/>
              </a:ext>
            </a:extLst>
          </p:cNvPr>
          <p:cNvSpPr txBox="1"/>
          <p:nvPr/>
        </p:nvSpPr>
        <p:spPr>
          <a:xfrm>
            <a:off x="2965895" y="157220"/>
            <a:ext cx="668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Agency FB" panose="020B0503020202020204" pitchFamily="34" charset="0"/>
              </a:rPr>
              <a:t>COMPREHENSION CHECK</a:t>
            </a:r>
          </a:p>
        </p:txBody>
      </p:sp>
    </p:spTree>
    <p:extLst>
      <p:ext uri="{BB962C8B-B14F-4D97-AF65-F5344CB8AC3E}">
        <p14:creationId xmlns:p14="http://schemas.microsoft.com/office/powerpoint/2010/main" val="208180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C5FC24-D130-251E-3655-6BD127B4A778}"/>
              </a:ext>
            </a:extLst>
          </p:cNvPr>
          <p:cNvSpPr txBox="1"/>
          <p:nvPr/>
        </p:nvSpPr>
        <p:spPr>
          <a:xfrm>
            <a:off x="271719" y="979584"/>
            <a:ext cx="5328981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HOW FAST SOMETHING MOVES OR THE RATE AT WHICH IT COVERS A CERTAIN DISTANCE IN A GIVEN AMOUNT OF TIME. IT'S A MEASURE OF HOW QUICK OR SLOW AN OBJECT OR PERSON IS TRAVELING.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A) COORDINATION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AGILITY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C) SPEED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BALANCE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01D395-297C-6930-D35E-0B8FB94625DC}"/>
              </a:ext>
            </a:extLst>
          </p:cNvPr>
          <p:cNvSpPr/>
          <p:nvPr/>
        </p:nvSpPr>
        <p:spPr>
          <a:xfrm rot="10800000">
            <a:off x="1459771" y="4612814"/>
            <a:ext cx="337351" cy="29296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0DF07-C8E9-B4F2-39F2-5C77A6EFC7C9}"/>
              </a:ext>
            </a:extLst>
          </p:cNvPr>
          <p:cNvSpPr txBox="1"/>
          <p:nvPr/>
        </p:nvSpPr>
        <p:spPr>
          <a:xfrm>
            <a:off x="6368320" y="949518"/>
            <a:ext cx="5512402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WHEN YOUR BODY PARTS WORK TOGETHER SMOOTHLY AND IN HARMONY TO PERFORM TASKS OR MOVEMENTS. IT'S LIKE ALL THE PIECES OF A PUZZLE FITTING TOGETHER PERFECTLY TO ACHIEVE A SPECIFIC ACTION OR GOAL.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A) COORDINATION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AGILITY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C) SPEED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BALANCE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3" name="Graphic 2" descr="Crawl with solid fill">
            <a:extLst>
              <a:ext uri="{FF2B5EF4-FFF2-40B4-BE49-F238E27FC236}">
                <a16:creationId xmlns:a16="http://schemas.microsoft.com/office/drawing/2014/main" id="{0B82CD58-2A22-24C5-3D6E-298DB1616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339" y="5347988"/>
            <a:ext cx="1510012" cy="1510012"/>
          </a:xfrm>
          <a:prstGeom prst="rect">
            <a:avLst/>
          </a:prstGeom>
        </p:spPr>
      </p:pic>
      <p:pic>
        <p:nvPicPr>
          <p:cNvPr id="4" name="Graphic 3" descr="Walk with solid fill">
            <a:extLst>
              <a:ext uri="{FF2B5EF4-FFF2-40B4-BE49-F238E27FC236}">
                <a16:creationId xmlns:a16="http://schemas.microsoft.com/office/drawing/2014/main" id="{36DFA275-3474-6974-D583-797236B81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305" y="5591102"/>
            <a:ext cx="1510012" cy="1266897"/>
          </a:xfrm>
          <a:prstGeom prst="rect">
            <a:avLst/>
          </a:prstGeom>
        </p:spPr>
      </p:pic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A5DC67D3-1911-7845-CEEF-7EF94B04A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1272" y="5347987"/>
            <a:ext cx="1510012" cy="151001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D9EC613-0A81-D802-3C40-6E1D81425675}"/>
              </a:ext>
            </a:extLst>
          </p:cNvPr>
          <p:cNvSpPr/>
          <p:nvPr/>
        </p:nvSpPr>
        <p:spPr>
          <a:xfrm rot="10800000">
            <a:off x="8489221" y="3584114"/>
            <a:ext cx="337351" cy="29296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C4D5A-BEF2-E5D2-CBD8-66DD8F957ADD}"/>
              </a:ext>
            </a:extLst>
          </p:cNvPr>
          <p:cNvSpPr txBox="1"/>
          <p:nvPr/>
        </p:nvSpPr>
        <p:spPr>
          <a:xfrm>
            <a:off x="2965895" y="157220"/>
            <a:ext cx="668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Agency FB" panose="020B0503020202020204" pitchFamily="34" charset="0"/>
              </a:rPr>
              <a:t>COMPREHENSION CHECK</a:t>
            </a:r>
          </a:p>
        </p:txBody>
      </p:sp>
    </p:spTree>
    <p:extLst>
      <p:ext uri="{BB962C8B-B14F-4D97-AF65-F5344CB8AC3E}">
        <p14:creationId xmlns:p14="http://schemas.microsoft.com/office/powerpoint/2010/main" val="335851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Woody-Wolf completes memorable agility run in the 8-inch class | FOX SPORTS">
            <a:hlinkClick r:id="" action="ppaction://media"/>
            <a:extLst>
              <a:ext uri="{FF2B5EF4-FFF2-40B4-BE49-F238E27FC236}">
                <a16:creationId xmlns:a16="http://schemas.microsoft.com/office/drawing/2014/main" id="{E160DC48-8AF4-D2A0-47BE-82B1E434A3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290" y="277402"/>
            <a:ext cx="11938571" cy="6391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1FA14-425B-50FC-7069-E810AF0FBF1D}"/>
              </a:ext>
            </a:extLst>
          </p:cNvPr>
          <p:cNvSpPr txBox="1"/>
          <p:nvPr/>
        </p:nvSpPr>
        <p:spPr>
          <a:xfrm>
            <a:off x="3453413" y="92736"/>
            <a:ext cx="447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AGILITY EXAMPLE</a:t>
            </a:r>
          </a:p>
        </p:txBody>
      </p:sp>
    </p:spTree>
    <p:extLst>
      <p:ext uri="{BB962C8B-B14F-4D97-AF65-F5344CB8AC3E}">
        <p14:creationId xmlns:p14="http://schemas.microsoft.com/office/powerpoint/2010/main" val="17798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62F6F-E842-5E51-C230-139143D4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320" y="771113"/>
            <a:ext cx="3864936" cy="1241240"/>
          </a:xfrm>
        </p:spPr>
        <p:txBody>
          <a:bodyPr>
            <a:normAutofit/>
          </a:bodyPr>
          <a:lstStyle/>
          <a:p>
            <a:pPr algn="ctr" defTabSz="850392"/>
            <a:r>
              <a:rPr lang="en-US" sz="3348" b="1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SPEED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B5C4A57-383C-27CF-F938-C231701C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344" y="1992705"/>
            <a:ext cx="4840089" cy="4074535"/>
          </a:xfrm>
        </p:spPr>
        <p:txBody>
          <a:bodyPr/>
          <a:lstStyle/>
          <a:p>
            <a:pPr marL="212598" indent="-212598" defTabSz="850392">
              <a:spcBef>
                <a:spcPts val="930"/>
              </a:spcBef>
            </a:pPr>
            <a:r>
              <a:rPr lang="en-US" sz="2604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HOW FAST YOU CAN RUN, CYCLE, OR MOVE FROM ONE POINT TO ANOTHER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MEASURED IN UNITS LIKE METERS PER SECOND (M/S) OR KILOMETERS PER HOUR (KM/H)</a:t>
            </a:r>
          </a:p>
          <a:p>
            <a:pPr marL="0" indent="0" defTabSz="850392">
              <a:spcBef>
                <a:spcPts val="930"/>
              </a:spcBef>
              <a:buNone/>
            </a:pPr>
            <a:r>
              <a:rPr lang="en-US" sz="2604" b="1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EXAMPLES: </a:t>
            </a:r>
            <a:r>
              <a:rPr lang="en-US" sz="2604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SPRINTING IN A RACE</a:t>
            </a:r>
          </a:p>
          <a:p>
            <a:pPr marL="0" indent="0" defTabSz="850392">
              <a:spcBef>
                <a:spcPts val="930"/>
              </a:spcBef>
              <a:buNone/>
            </a:pPr>
            <a:r>
              <a:rPr lang="en-US" sz="2604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RIDING A BIKE AS FAST AS POSSIBLE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B17C-19A0-EA8F-65DF-8F1B80AE9502}"/>
              </a:ext>
            </a:extLst>
          </p:cNvPr>
          <p:cNvSpPr txBox="1"/>
          <p:nvPr/>
        </p:nvSpPr>
        <p:spPr>
          <a:xfrm>
            <a:off x="1651323" y="1089124"/>
            <a:ext cx="2283285" cy="605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3348" b="1" kern="1200" dirty="0">
                <a:solidFill>
                  <a:srgbClr val="3333FF"/>
                </a:solidFill>
                <a:latin typeface="Calibri Light" panose="020F0302020204030204"/>
                <a:ea typeface="+mj-ea"/>
                <a:cs typeface="+mj-cs"/>
              </a:rPr>
              <a:t>AGILITY</a:t>
            </a:r>
            <a:endParaRPr lang="en-US" sz="2400" b="1" dirty="0">
              <a:solidFill>
                <a:srgbClr val="3333FF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686F6C-DEF3-DFBC-367C-AB0EB5BB2A7D}"/>
              </a:ext>
            </a:extLst>
          </p:cNvPr>
          <p:cNvSpPr txBox="1">
            <a:spLocks/>
          </p:cNvSpPr>
          <p:nvPr/>
        </p:nvSpPr>
        <p:spPr>
          <a:xfrm>
            <a:off x="372922" y="2018104"/>
            <a:ext cx="4840089" cy="4074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2598" indent="-212598" defTabSz="850392">
              <a:spcBef>
                <a:spcPts val="930"/>
              </a:spcBef>
            </a:pPr>
            <a:r>
              <a:rPr lang="en-US" sz="2604" kern="1200" dirty="0">
                <a:solidFill>
                  <a:srgbClr val="3333FF"/>
                </a:solidFill>
                <a:latin typeface="+mn-lt"/>
                <a:ea typeface="+mn-ea"/>
                <a:cs typeface="+mn-cs"/>
              </a:rPr>
              <a:t>QUICK CHANGES IN DIRECTION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 dirty="0">
                <a:solidFill>
                  <a:srgbClr val="3333FF"/>
                </a:solidFill>
                <a:latin typeface="+mn-lt"/>
                <a:ea typeface="+mn-ea"/>
                <a:cs typeface="+mn-cs"/>
              </a:rPr>
              <a:t>MAINTAINING BALANCE DURING RAPID MOVEMENTS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 dirty="0">
                <a:solidFill>
                  <a:srgbClr val="3333FF"/>
                </a:solidFill>
                <a:latin typeface="+mn-lt"/>
                <a:ea typeface="+mn-ea"/>
                <a:cs typeface="+mn-cs"/>
              </a:rPr>
              <a:t>EFFECTIVE COORDINATION OF BODY MOVEMENTS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b="1" kern="1200" dirty="0">
                <a:solidFill>
                  <a:srgbClr val="3333FF"/>
                </a:solidFill>
                <a:latin typeface="Söhne"/>
                <a:ea typeface="+mn-ea"/>
                <a:cs typeface="+mn-cs"/>
              </a:rPr>
              <a:t>EXAMPLES: </a:t>
            </a:r>
            <a:r>
              <a:rPr lang="en-US" sz="2604" kern="1200" dirty="0">
                <a:solidFill>
                  <a:srgbClr val="3333FF"/>
                </a:solidFill>
                <a:latin typeface="Söhne"/>
                <a:ea typeface="+mn-ea"/>
                <a:cs typeface="+mn-cs"/>
              </a:rPr>
              <a:t>NAVIGATING AN OBSTACLE COURSE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 dirty="0">
                <a:solidFill>
                  <a:srgbClr val="3333FF"/>
                </a:solidFill>
                <a:latin typeface="Söhne"/>
                <a:ea typeface="+mn-ea"/>
                <a:cs typeface="+mn-cs"/>
              </a:rPr>
              <a:t>MAKING SHARP CUTS IN SPORTS LIKE SOCCER OR BASKETBALL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5398F-55B3-CC7F-C4FA-E7FEC255AEC1}"/>
              </a:ext>
            </a:extLst>
          </p:cNvPr>
          <p:cNvSpPr txBox="1"/>
          <p:nvPr/>
        </p:nvSpPr>
        <p:spPr>
          <a:xfrm>
            <a:off x="5518684" y="1175583"/>
            <a:ext cx="981099" cy="432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2232" kern="1200" dirty="0">
                <a:latin typeface="Bookman Old Style" panose="02050604050505020204" pitchFamily="18" charset="0"/>
                <a:ea typeface="+mn-ea"/>
                <a:cs typeface="+mn-cs"/>
              </a:rPr>
              <a:t>VS.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8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C5FC24-D130-251E-3655-6BD127B4A778}"/>
              </a:ext>
            </a:extLst>
          </p:cNvPr>
          <p:cNvSpPr txBox="1"/>
          <p:nvPr/>
        </p:nvSpPr>
        <p:spPr>
          <a:xfrm>
            <a:off x="193968" y="2285097"/>
            <a:ext cx="5713521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________________ INVOLVES QUICK CHANGES IN DIRECTION AND MAINTAINING BALANCE DURING MOVEMENT.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A) SPEED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AGILITY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01D395-297C-6930-D35E-0B8FB94625DC}"/>
              </a:ext>
            </a:extLst>
          </p:cNvPr>
          <p:cNvSpPr/>
          <p:nvPr/>
        </p:nvSpPr>
        <p:spPr>
          <a:xfrm rot="10800000">
            <a:off x="1625669" y="4084474"/>
            <a:ext cx="337351" cy="29296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Run with solid fill">
            <a:extLst>
              <a:ext uri="{FF2B5EF4-FFF2-40B4-BE49-F238E27FC236}">
                <a16:creationId xmlns:a16="http://schemas.microsoft.com/office/drawing/2014/main" id="{02B5C729-1FDE-9668-AD37-C8A2A36F2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1272" y="5347987"/>
            <a:ext cx="1510012" cy="1510012"/>
          </a:xfrm>
          <a:prstGeom prst="rect">
            <a:avLst/>
          </a:prstGeom>
        </p:spPr>
      </p:pic>
      <p:pic>
        <p:nvPicPr>
          <p:cNvPr id="12" name="Graphic 11" descr="Crawl with solid fill">
            <a:extLst>
              <a:ext uri="{FF2B5EF4-FFF2-40B4-BE49-F238E27FC236}">
                <a16:creationId xmlns:a16="http://schemas.microsoft.com/office/drawing/2014/main" id="{C5307C6E-A7F1-D3B2-3D70-8A543548B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339" y="5347988"/>
            <a:ext cx="1510012" cy="1510012"/>
          </a:xfrm>
          <a:prstGeom prst="rect">
            <a:avLst/>
          </a:prstGeom>
        </p:spPr>
      </p:pic>
      <p:pic>
        <p:nvPicPr>
          <p:cNvPr id="14" name="Graphic 13" descr="Walk with solid fill">
            <a:extLst>
              <a:ext uri="{FF2B5EF4-FFF2-40B4-BE49-F238E27FC236}">
                <a16:creationId xmlns:a16="http://schemas.microsoft.com/office/drawing/2014/main" id="{0666A33C-B3AA-3B7D-64BE-0EEC1083E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9823" y="5347988"/>
            <a:ext cx="1510012" cy="151001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730E84F-688B-C34A-9C04-BD45C5ED161A}"/>
              </a:ext>
            </a:extLst>
          </p:cNvPr>
          <p:cNvSpPr/>
          <p:nvPr/>
        </p:nvSpPr>
        <p:spPr>
          <a:xfrm rot="10800000">
            <a:off x="7718993" y="3235100"/>
            <a:ext cx="337351" cy="29296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8881E-CC93-2AEF-780D-4572CD8CD82B}"/>
              </a:ext>
            </a:extLst>
          </p:cNvPr>
          <p:cNvSpPr txBox="1"/>
          <p:nvPr/>
        </p:nvSpPr>
        <p:spPr>
          <a:xfrm>
            <a:off x="6478479" y="2285097"/>
            <a:ext cx="5713521" cy="190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________________ FOCUSES ON HOW FAST YOU CAN MOVE IN A STRAIGHT LINE OVER A DISTANCE.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A) SPEED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AGILITY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30754-71DA-7073-AA54-A933580A6CA7}"/>
              </a:ext>
            </a:extLst>
          </p:cNvPr>
          <p:cNvSpPr txBox="1"/>
          <p:nvPr/>
        </p:nvSpPr>
        <p:spPr>
          <a:xfrm>
            <a:off x="2965895" y="157220"/>
            <a:ext cx="668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Agency FB" panose="020B0503020202020204" pitchFamily="34" charset="0"/>
              </a:rPr>
              <a:t>COMPREHENSION CHECK</a:t>
            </a:r>
          </a:p>
        </p:txBody>
      </p:sp>
    </p:spTree>
    <p:extLst>
      <p:ext uri="{BB962C8B-B14F-4D97-AF65-F5344CB8AC3E}">
        <p14:creationId xmlns:p14="http://schemas.microsoft.com/office/powerpoint/2010/main" val="25339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7481E1DCCBB043A7E4880321167946" ma:contentTypeVersion="7" ma:contentTypeDescription="Create a new document." ma:contentTypeScope="" ma:versionID="20916a4356fb234729af2e2a3a7b86a0">
  <xsd:schema xmlns:xsd="http://www.w3.org/2001/XMLSchema" xmlns:xs="http://www.w3.org/2001/XMLSchema" xmlns:p="http://schemas.microsoft.com/office/2006/metadata/properties" xmlns:ns3="c412834d-558c-4c65-b217-eae0caaedaf9" xmlns:ns4="a4657121-eab7-457a-b950-481e5c737d88" targetNamespace="http://schemas.microsoft.com/office/2006/metadata/properties" ma:root="true" ma:fieldsID="38bbac1585e77e12c4f1eb4078040474" ns3:_="" ns4:_="">
    <xsd:import namespace="c412834d-558c-4c65-b217-eae0caaedaf9"/>
    <xsd:import namespace="a4657121-eab7-457a-b950-481e5c737d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2834d-558c-4c65-b217-eae0caaeda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57121-eab7-457a-b950-481e5c737d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412834d-558c-4c65-b217-eae0caaedaf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839C8A-DC80-4193-A542-E863F410A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12834d-558c-4c65-b217-eae0caaedaf9"/>
    <ds:schemaRef ds:uri="a4657121-eab7-457a-b950-481e5c737d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434CB3-91E1-4A50-AD2B-97C76FD925CE}">
  <ds:schemaRefs>
    <ds:schemaRef ds:uri="http://schemas.microsoft.com/office/2006/metadata/properties"/>
    <ds:schemaRef ds:uri="http://purl.org/dc/terms/"/>
    <ds:schemaRef ds:uri="c412834d-558c-4c65-b217-eae0caaedaf9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a4657121-eab7-457a-b950-481e5c737d8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4956C7C-4609-4C59-AFC4-D77FF2C585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716</Words>
  <Application>Microsoft Office PowerPoint</Application>
  <PresentationFormat>Widescreen</PresentationFormat>
  <Paragraphs>122</Paragraphs>
  <Slides>16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Agency FB</vt:lpstr>
      <vt:lpstr>Arial</vt:lpstr>
      <vt:lpstr>Bahnschrift</vt:lpstr>
      <vt:lpstr>Bookman Old Style</vt:lpstr>
      <vt:lpstr>Calibri</vt:lpstr>
      <vt:lpstr>Calibri Light</vt:lpstr>
      <vt:lpstr>Cambria</vt:lpstr>
      <vt:lpstr>Söhne</vt:lpstr>
      <vt:lpstr>Office Theme</vt:lpstr>
      <vt:lpstr>AGILITY</vt:lpstr>
      <vt:lpstr>AGILITY:</vt:lpstr>
      <vt:lpstr>PowerPoint Presentation</vt:lpstr>
      <vt:lpstr>COMPONENTS OF AGILITY</vt:lpstr>
      <vt:lpstr>PowerPoint Presentation</vt:lpstr>
      <vt:lpstr>PowerPoint Presentation</vt:lpstr>
      <vt:lpstr>PowerPoint Presentation</vt:lpstr>
      <vt:lpstr>SPEED</vt:lpstr>
      <vt:lpstr>PowerPoint Presentation</vt:lpstr>
      <vt:lpstr>PowerPoint Presentation</vt:lpstr>
      <vt:lpstr>PowerPoint Presentation</vt:lpstr>
      <vt:lpstr>AGILITY VISUALS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AGILITY</dc:title>
  <dc:creator>Katie Hunt</dc:creator>
  <cp:lastModifiedBy>Katie Hunt</cp:lastModifiedBy>
  <cp:revision>4</cp:revision>
  <dcterms:created xsi:type="dcterms:W3CDTF">2023-09-25T11:52:16Z</dcterms:created>
  <dcterms:modified xsi:type="dcterms:W3CDTF">2023-12-05T00:19:01Z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0x010100537481E1DCCBB043A7E4880321167946</vt:lpwstr>
  </property>
</Properties>
</file>